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522" r:id="rId3"/>
    <p:sldId id="623" r:id="rId4"/>
    <p:sldId id="625" r:id="rId5"/>
    <p:sldId id="456" r:id="rId6"/>
    <p:sldId id="624" r:id="rId7"/>
    <p:sldId id="457" r:id="rId8"/>
    <p:sldId id="257" r:id="rId9"/>
    <p:sldId id="626" r:id="rId10"/>
    <p:sldId id="627" r:id="rId11"/>
    <p:sldId id="646" r:id="rId12"/>
    <p:sldId id="628" r:id="rId13"/>
    <p:sldId id="629" r:id="rId14"/>
    <p:sldId id="547" r:id="rId15"/>
    <p:sldId id="630" r:id="rId16"/>
    <p:sldId id="631" r:id="rId17"/>
    <p:sldId id="632" r:id="rId18"/>
    <p:sldId id="633" r:id="rId19"/>
    <p:sldId id="634" r:id="rId20"/>
    <p:sldId id="635" r:id="rId21"/>
    <p:sldId id="636" r:id="rId22"/>
    <p:sldId id="637" r:id="rId23"/>
    <p:sldId id="638" r:id="rId24"/>
    <p:sldId id="639" r:id="rId25"/>
    <p:sldId id="553" r:id="rId26"/>
    <p:sldId id="640" r:id="rId27"/>
    <p:sldId id="641" r:id="rId28"/>
    <p:sldId id="642" r:id="rId29"/>
    <p:sldId id="643" r:id="rId30"/>
    <p:sldId id="644" r:id="rId31"/>
    <p:sldId id="645" r:id="rId32"/>
    <p:sldId id="447" r:id="rId33"/>
    <p:sldId id="446" r:id="rId34"/>
  </p:sldIdLst>
  <p:sldSz cx="9144000" cy="5143500" type="screen16x9"/>
  <p:notesSz cx="6858000" cy="9144000"/>
  <p:defaultTextStyle>
    <a:lvl1pPr algn="ctr" defTabSz="366737">
      <a:defRPr sz="2250">
        <a:latin typeface="+mn-lt"/>
        <a:ea typeface="+mn-ea"/>
        <a:cs typeface="+mn-cs"/>
        <a:sym typeface="Helvetica Light"/>
      </a:defRPr>
    </a:lvl1pPr>
    <a:lvl2pPr indent="143505" algn="ctr" defTabSz="366737">
      <a:defRPr sz="2250">
        <a:latin typeface="+mn-lt"/>
        <a:ea typeface="+mn-ea"/>
        <a:cs typeface="+mn-cs"/>
        <a:sym typeface="Helvetica Light"/>
      </a:defRPr>
    </a:lvl2pPr>
    <a:lvl3pPr indent="287012" algn="ctr" defTabSz="366737">
      <a:defRPr sz="2250">
        <a:latin typeface="+mn-lt"/>
        <a:ea typeface="+mn-ea"/>
        <a:cs typeface="+mn-cs"/>
        <a:sym typeface="Helvetica Light"/>
      </a:defRPr>
    </a:lvl3pPr>
    <a:lvl4pPr indent="430517" algn="ctr" defTabSz="366737">
      <a:defRPr sz="2250">
        <a:latin typeface="+mn-lt"/>
        <a:ea typeface="+mn-ea"/>
        <a:cs typeface="+mn-cs"/>
        <a:sym typeface="Helvetica Light"/>
      </a:defRPr>
    </a:lvl4pPr>
    <a:lvl5pPr indent="574022" algn="ctr" defTabSz="366737">
      <a:defRPr sz="2250">
        <a:latin typeface="+mn-lt"/>
        <a:ea typeface="+mn-ea"/>
        <a:cs typeface="+mn-cs"/>
        <a:sym typeface="Helvetica Light"/>
      </a:defRPr>
    </a:lvl5pPr>
    <a:lvl6pPr indent="717528" algn="ctr" defTabSz="366737">
      <a:defRPr sz="2250">
        <a:latin typeface="+mn-lt"/>
        <a:ea typeface="+mn-ea"/>
        <a:cs typeface="+mn-cs"/>
        <a:sym typeface="Helvetica Light"/>
      </a:defRPr>
    </a:lvl6pPr>
    <a:lvl7pPr indent="861034" algn="ctr" defTabSz="366737">
      <a:defRPr sz="2250">
        <a:latin typeface="+mn-lt"/>
        <a:ea typeface="+mn-ea"/>
        <a:cs typeface="+mn-cs"/>
        <a:sym typeface="Helvetica Light"/>
      </a:defRPr>
    </a:lvl7pPr>
    <a:lvl8pPr indent="1004539" algn="ctr" defTabSz="366737">
      <a:defRPr sz="2250">
        <a:latin typeface="+mn-lt"/>
        <a:ea typeface="+mn-ea"/>
        <a:cs typeface="+mn-cs"/>
        <a:sym typeface="Helvetica Light"/>
      </a:defRPr>
    </a:lvl8pPr>
    <a:lvl9pPr indent="1148045" algn="ctr" defTabSz="366737">
      <a:defRPr sz="2250"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103"/>
    <a:srgbClr val="0E9647"/>
    <a:srgbClr val="04BCD5"/>
    <a:srgbClr val="EDEDED"/>
    <a:srgbClr val="194699"/>
    <a:srgbClr val="FDE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75"/>
    <p:restoredTop sz="90254"/>
  </p:normalViewPr>
  <p:slideViewPr>
    <p:cSldViewPr snapToGrid="0" snapToObjects="1">
      <p:cViewPr varScale="1">
        <p:scale>
          <a:sx n="271" d="100"/>
          <a:sy n="271" d="100"/>
        </p:scale>
        <p:origin x="800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149E08-5597-3E45-8582-EEB58189C482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A69502-A57F-A84E-93AF-100B756C63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7028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9514939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1pPr>
    <a:lvl2pPr indent="143505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2pPr>
    <a:lvl3pPr indent="287012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3pPr>
    <a:lvl4pPr indent="430517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4pPr>
    <a:lvl5pPr indent="574022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5pPr>
    <a:lvl6pPr indent="717528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6pPr>
    <a:lvl7pPr indent="861034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7pPr>
    <a:lvl8pPr indent="1004539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8pPr>
    <a:lvl9pPr indent="1148045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686BEE1-AA54-477F-BFBB-94509BC715A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789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686BEE1-AA54-477F-BFBB-94509BC715A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775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686BEE1-AA54-477F-BFBB-94509BC715A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326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</a:t>
            </a:r>
            <a:r>
              <a:rPr lang="en-US" dirty="0" err="1"/>
              <a:t>google</a:t>
            </a:r>
            <a:r>
              <a:rPr lang="en-US" baseline="0" dirty="0"/>
              <a:t> integration in app</a:t>
            </a:r>
          </a:p>
          <a:p>
            <a:r>
              <a:rPr lang="en-US" baseline="0" dirty="0"/>
              <a:t>Show template in console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686BEE1-AA54-477F-BFBB-94509BC715A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800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wit.ie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V="1">
            <a:off x="638641" y="2302808"/>
            <a:ext cx="7889578" cy="1"/>
          </a:xfrm>
          <a:prstGeom prst="line">
            <a:avLst/>
          </a:prstGeom>
          <a:ln w="3175">
            <a:solidFill>
              <a:srgbClr val="919191"/>
            </a:solidFill>
            <a:miter lim="400000"/>
          </a:ln>
        </p:spPr>
        <p:txBody>
          <a:bodyPr lIns="0" tIns="0" rIns="0" bIns="0" anchor="ctr"/>
          <a:lstStyle/>
          <a:p>
            <a:pPr lvl="0" algn="l" defTabSz="286973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endParaRPr sz="825"/>
          </a:p>
        </p:txBody>
      </p:sp>
      <p:sp>
        <p:nvSpPr>
          <p:cNvPr id="34" name="Shape 34"/>
          <p:cNvSpPr/>
          <p:nvPr/>
        </p:nvSpPr>
        <p:spPr>
          <a:xfrm>
            <a:off x="960162" y="2437733"/>
            <a:ext cx="1397819" cy="683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>
              <a:lnSpc>
                <a:spcPct val="80000"/>
              </a:lnSpc>
              <a:defRPr sz="1800"/>
            </a:pPr>
            <a:r>
              <a:rPr sz="2775" dirty="0">
                <a:solidFill>
                  <a:srgbClr val="AAAAA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Produced</a:t>
            </a:r>
          </a:p>
          <a:p>
            <a:pPr lvl="0" algn="r">
              <a:lnSpc>
                <a:spcPct val="80000"/>
              </a:lnSpc>
              <a:defRPr sz="1800"/>
            </a:pPr>
            <a:r>
              <a:rPr sz="2775" dirty="0">
                <a:solidFill>
                  <a:srgbClr val="AAAAA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by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2606508" y="3489276"/>
            <a:ext cx="3241478" cy="557188"/>
            <a:chOff x="0" y="0"/>
            <a:chExt cx="4610101" cy="1056592"/>
          </a:xfrm>
        </p:grpSpPr>
        <p:sp>
          <p:nvSpPr>
            <p:cNvPr id="35" name="Shape 35"/>
            <p:cNvSpPr/>
            <p:nvPr/>
          </p:nvSpPr>
          <p:spPr>
            <a:xfrm>
              <a:off x="0" y="0"/>
              <a:ext cx="4610101" cy="7350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l">
                <a:lnSpc>
                  <a:spcPct val="120000"/>
                </a:lnSpc>
                <a:defRPr sz="1800"/>
              </a:pPr>
              <a:r>
                <a:rPr sz="975">
                  <a:solidFill>
                    <a:srgbClr val="13345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Department of Computing &amp; Mathematics</a:t>
              </a:r>
            </a:p>
            <a:p>
              <a:pPr lvl="0" algn="l">
                <a:lnSpc>
                  <a:spcPct val="120000"/>
                </a:lnSpc>
                <a:defRPr sz="1800"/>
              </a:pPr>
              <a:r>
                <a:rPr sz="975">
                  <a:solidFill>
                    <a:srgbClr val="13345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Waterford Institute of Technology</a:t>
              </a:r>
            </a:p>
          </p:txBody>
        </p:sp>
        <p:sp>
          <p:nvSpPr>
            <p:cNvPr id="36" name="Shape 36"/>
            <p:cNvSpPr/>
            <p:nvPr/>
          </p:nvSpPr>
          <p:spPr>
            <a:xfrm>
              <a:off x="0" y="754707"/>
              <a:ext cx="1361922" cy="3018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sz="1200">
                  <a:solidFill>
                    <a:srgbClr val="006699"/>
                  </a:solidFill>
                  <a:uFill>
                    <a:solidFill>
                      <a:srgbClr val="006699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  <a:hlinkClick r:id="rId2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750">
                  <a:solidFill>
                    <a:srgbClr val="006699"/>
                  </a:solidFill>
                  <a:uFill>
                    <a:solidFill>
                      <a:srgbClr val="006699"/>
                    </a:solidFill>
                  </a:uFill>
                  <a:hlinkClick r:id="rId2"/>
                </a:rPr>
                <a:t>http://www.wit.ie</a:t>
              </a:r>
            </a:p>
          </p:txBody>
        </p:sp>
      </p:grp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625078" y="1249041"/>
            <a:ext cx="7893844" cy="542479"/>
          </a:xfrm>
          <a:prstGeom prst="rect">
            <a:avLst/>
          </a:prstGeom>
        </p:spPr>
        <p:txBody>
          <a:bodyPr lIns="0" tIns="0" rIns="0" bIns="0" anchor="ctr"/>
          <a:lstStyle>
            <a:lvl1pPr defTabSz="366688"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2775"/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xfrm>
            <a:off x="2620863" y="2498081"/>
            <a:ext cx="4063008" cy="1044773"/>
          </a:xfrm>
          <a:prstGeom prst="rect">
            <a:avLst/>
          </a:prstGeom>
        </p:spPr>
        <p:txBody>
          <a:bodyPr lIns="0" tIns="0" rIns="0" bIns="0"/>
          <a:lstStyle>
            <a:lvl1pPr marL="0" indent="0" defTabSz="366688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125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defTabSz="366688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125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defTabSz="366688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125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defTabSz="366688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125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defTabSz="366688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125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42F35009-F845-1B4A-861B-AA2F12F000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78" y="4332786"/>
            <a:ext cx="3250575" cy="730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 close up of a toy&#13;&#10;&#13;&#10;Description automatically generated">
            <a:extLst>
              <a:ext uri="{FF2B5EF4-FFF2-40B4-BE49-F238E27FC236}">
                <a16:creationId xmlns:a16="http://schemas.microsoft.com/office/drawing/2014/main" id="{86E5BA18-895F-6845-8431-5E9D0FB608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971" y="4300772"/>
            <a:ext cx="628034" cy="77248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401836" y="2504778"/>
            <a:ext cx="8344755" cy="68"/>
          </a:xfrm>
          <a:prstGeom prst="rect">
            <a:avLst/>
          </a:prstGeom>
          <a:ln w="3175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286973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endParaRPr sz="825"/>
          </a:p>
        </p:txBody>
      </p:sp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xfrm>
            <a:off x="401836" y="696516"/>
            <a:ext cx="8340328" cy="167431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66688">
              <a:defRPr sz="2400"/>
            </a:lvl1pPr>
          </a:lstStyle>
          <a:p>
            <a:pPr lvl="0">
              <a:defRPr sz="1800"/>
            </a:pPr>
            <a:r>
              <a:rPr sz="2400"/>
              <a:t>Title Text</a:t>
            </a:r>
          </a:p>
        </p:txBody>
      </p:sp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401836" y="2645421"/>
            <a:ext cx="8340328" cy="53578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143486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286973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430460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573946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Five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" y="4902399"/>
            <a:ext cx="9143989" cy="241102"/>
          </a:xfrm>
          <a:prstGeom prst="rect">
            <a:avLst/>
          </a:prstGeom>
          <a:solidFill>
            <a:srgbClr val="0E9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 userDrawn="1"/>
        </p:nvSpPr>
        <p:spPr>
          <a:xfrm>
            <a:off x="21" y="4867339"/>
            <a:ext cx="9143978" cy="35060"/>
          </a:xfrm>
          <a:prstGeom prst="rect">
            <a:avLst/>
          </a:prstGeom>
          <a:solidFill>
            <a:srgbClr val="FFA1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pPr lvl="0">
              <a:defRPr sz="1800"/>
            </a:pPr>
            <a:r>
              <a:rPr sz="2775" dirty="0"/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xfrm>
            <a:off x="6553201" y="4875912"/>
            <a:ext cx="1905000" cy="283023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4688" y="4895886"/>
            <a:ext cx="2430270" cy="24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6526" tIns="38263" rIns="76526" bIns="38263" numCol="1" anchor="b" anchorCtr="0" compatLnSpc="1">
            <a:prstTxWarp prst="textNoShape">
              <a:avLst/>
            </a:prstTxWarp>
          </a:bodyPr>
          <a:lstStyle>
            <a:lvl1pPr algn="ctr">
              <a:defRPr sz="1125" b="0" i="0">
                <a:latin typeface="Helvetica Neue Light"/>
                <a:cs typeface="Helvetica Neue Light"/>
              </a:defRPr>
            </a:lvl1pPr>
          </a:lstStyle>
          <a:p>
            <a:r>
              <a:rPr lang="en-IE"/>
              <a:t>Firebase Authentication</a:t>
            </a:r>
            <a:endParaRPr lang="en-IE"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924686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Body Level One…"/>
          <p:cNvSpPr>
            <a:spLocks noGrp="1"/>
          </p:cNvSpPr>
          <p:nvPr>
            <p:ph type="body" idx="1"/>
          </p:nvPr>
        </p:nvSpPr>
        <p:spPr>
          <a:xfrm>
            <a:off x="625078" y="468808"/>
            <a:ext cx="7884914" cy="419918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17239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1" y="4902399"/>
            <a:ext cx="9143989" cy="241102"/>
          </a:xfrm>
          <a:prstGeom prst="rect">
            <a:avLst/>
          </a:prstGeom>
          <a:solidFill>
            <a:srgbClr val="0E9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 userDrawn="1"/>
        </p:nvSpPr>
        <p:spPr>
          <a:xfrm>
            <a:off x="21" y="4867339"/>
            <a:ext cx="9143978" cy="35060"/>
          </a:xfrm>
          <a:prstGeom prst="rect">
            <a:avLst/>
          </a:prstGeom>
          <a:solidFill>
            <a:srgbClr val="FFA1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395536" y="0"/>
            <a:ext cx="7772401" cy="761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418" tIns="54418" rIns="54418" bIns="54418" anchor="b"/>
          <a:lstStyle/>
          <a:p>
            <a:pPr lvl="0">
              <a:defRPr sz="1800"/>
            </a:pPr>
            <a:r>
              <a:rPr sz="2775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395536" y="843558"/>
            <a:ext cx="7772401" cy="4299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418" tIns="54418" rIns="54418" bIns="54418"/>
          <a:lstStyle/>
          <a:p>
            <a:pPr lvl="0">
              <a:defRPr sz="1800"/>
            </a:pPr>
            <a:r>
              <a:rPr sz="2400" dirty="0"/>
              <a:t>Body Level One</a:t>
            </a:r>
          </a:p>
          <a:p>
            <a:pPr lvl="1">
              <a:defRPr sz="1800"/>
            </a:pPr>
            <a:r>
              <a:rPr sz="2400" dirty="0"/>
              <a:t>Body Level Two</a:t>
            </a:r>
          </a:p>
          <a:p>
            <a:pPr lvl="2">
              <a:defRPr sz="1800"/>
            </a:pPr>
            <a:r>
              <a:rPr sz="2400" dirty="0"/>
              <a:t>Body Level Three</a:t>
            </a:r>
          </a:p>
          <a:p>
            <a:pPr lvl="3">
              <a:defRPr sz="1800"/>
            </a:pPr>
            <a:r>
              <a:rPr sz="2400" dirty="0"/>
              <a:t>Body Level Four</a:t>
            </a:r>
          </a:p>
          <a:p>
            <a:pPr lvl="4">
              <a:defRPr sz="1800"/>
            </a:pPr>
            <a:r>
              <a:rPr sz="2400" dirty="0"/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553201" y="4870113"/>
            <a:ext cx="1905000" cy="283023"/>
          </a:xfrm>
          <a:prstGeom prst="rect">
            <a:avLst/>
          </a:prstGeom>
          <a:ln w="12700">
            <a:miter lim="400000"/>
          </a:ln>
        </p:spPr>
        <p:txBody>
          <a:bodyPr lIns="54418" tIns="54418" rIns="54418" bIns="54418" anchor="b">
            <a:spAutoFit/>
          </a:bodyPr>
          <a:lstStyle>
            <a:lvl1pPr algn="r" defTabSz="573946">
              <a:defRPr sz="1125">
                <a:solidFill>
                  <a:srgbClr val="FFFFFF"/>
                </a:solidFill>
                <a:latin typeface="+mn-lt"/>
                <a:ea typeface="Tahoma"/>
                <a:cs typeface="Tahoma"/>
                <a:sym typeface="Tahoma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hape 5"/>
          <p:cNvSpPr/>
          <p:nvPr/>
        </p:nvSpPr>
        <p:spPr>
          <a:xfrm>
            <a:off x="467545" y="789552"/>
            <a:ext cx="7128792" cy="1"/>
          </a:xfrm>
          <a:prstGeom prst="line">
            <a:avLst/>
          </a:prstGeom>
          <a:ln w="12700">
            <a:solidFill>
              <a:srgbClr val="94BBE7"/>
            </a:solidFill>
          </a:ln>
          <a:effectLst>
            <a:outerShdw blurRad="101600" dist="12700" dir="2700000" rotWithShape="0">
              <a:srgbClr val="003D62">
                <a:alpha val="20000"/>
              </a:srgbClr>
            </a:outerShdw>
          </a:effectLst>
        </p:spPr>
        <p:txBody>
          <a:bodyPr lIns="40814" tIns="40814" rIns="40814" bIns="40814"/>
          <a:lstStyle/>
          <a:p>
            <a:pPr lvl="0" algn="l" defTabSz="286973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10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4688" y="4888982"/>
            <a:ext cx="2430270" cy="24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6526" tIns="38263" rIns="76526" bIns="38263" numCol="1" anchor="b" anchorCtr="0" compatLnSpc="1">
            <a:prstTxWarp prst="textNoShape">
              <a:avLst/>
            </a:prstTxWarp>
          </a:bodyPr>
          <a:lstStyle>
            <a:lvl1pPr algn="ctr">
              <a:defRPr sz="1125" b="0" i="0">
                <a:solidFill>
                  <a:schemeClr val="bg1"/>
                </a:solidFill>
                <a:latin typeface="Helvetica Neue Light"/>
                <a:cs typeface="Helvetica Neue Light"/>
              </a:defRPr>
            </a:lvl1pPr>
          </a:lstStyle>
          <a:p>
            <a:r>
              <a:rPr lang="en-IE"/>
              <a:t>Firebase Authentication</a:t>
            </a:r>
            <a:endParaRPr lang="en-I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68A579-84BA-F04C-8519-78595B3C4A4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736" y="111367"/>
            <a:ext cx="469456" cy="46945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67" r:id="rId5"/>
  </p:sldLayoutIdLst>
  <p:transition spd="med"/>
  <p:hf hdr="0" dt="0"/>
  <p:txStyles>
    <p:titleStyle>
      <a:lvl1pPr>
        <a:defRPr sz="2775">
          <a:latin typeface="Helvetica Neue Light"/>
          <a:ea typeface="Helvetica Neue Light"/>
          <a:cs typeface="Helvetica Neue Light"/>
          <a:sym typeface="Helvetica Neue Light"/>
        </a:defRPr>
      </a:lvl1pPr>
      <a:lvl2pPr>
        <a:defRPr sz="2775">
          <a:latin typeface="Helvetica Neue Light"/>
          <a:ea typeface="Helvetica Neue Light"/>
          <a:cs typeface="Helvetica Neue Light"/>
          <a:sym typeface="Helvetica Neue Light"/>
        </a:defRPr>
      </a:lvl2pPr>
      <a:lvl3pPr>
        <a:defRPr sz="2775">
          <a:latin typeface="Helvetica Neue Light"/>
          <a:ea typeface="Helvetica Neue Light"/>
          <a:cs typeface="Helvetica Neue Light"/>
          <a:sym typeface="Helvetica Neue Light"/>
        </a:defRPr>
      </a:lvl3pPr>
      <a:lvl4pPr>
        <a:defRPr sz="2775">
          <a:latin typeface="Helvetica Neue Light"/>
          <a:ea typeface="Helvetica Neue Light"/>
          <a:cs typeface="Helvetica Neue Light"/>
          <a:sym typeface="Helvetica Neue Light"/>
        </a:defRPr>
      </a:lvl4pPr>
      <a:lvl5pPr>
        <a:defRPr sz="2775">
          <a:latin typeface="Helvetica Neue Light"/>
          <a:ea typeface="Helvetica Neue Light"/>
          <a:cs typeface="Helvetica Neue Light"/>
          <a:sym typeface="Helvetica Neue Light"/>
        </a:defRPr>
      </a:lvl5pPr>
      <a:lvl6pPr indent="286973">
        <a:defRPr sz="2775">
          <a:latin typeface="Helvetica Neue Light"/>
          <a:ea typeface="Helvetica Neue Light"/>
          <a:cs typeface="Helvetica Neue Light"/>
          <a:sym typeface="Helvetica Neue Light"/>
        </a:defRPr>
      </a:lvl6pPr>
      <a:lvl7pPr indent="573946">
        <a:defRPr sz="2775">
          <a:latin typeface="Helvetica Neue Light"/>
          <a:ea typeface="Helvetica Neue Light"/>
          <a:cs typeface="Helvetica Neue Light"/>
          <a:sym typeface="Helvetica Neue Light"/>
        </a:defRPr>
      </a:lvl7pPr>
      <a:lvl8pPr indent="860919">
        <a:defRPr sz="2775">
          <a:latin typeface="Helvetica Neue Light"/>
          <a:ea typeface="Helvetica Neue Light"/>
          <a:cs typeface="Helvetica Neue Light"/>
          <a:sym typeface="Helvetica Neue Light"/>
        </a:defRPr>
      </a:lvl8pPr>
      <a:lvl9pPr indent="1147892">
        <a:defRPr sz="2775">
          <a:latin typeface="Helvetica Neue Light"/>
          <a:ea typeface="Helvetica Neue Light"/>
          <a:cs typeface="Helvetica Neue Light"/>
          <a:sym typeface="Helvetica Neue Light"/>
        </a:defRPr>
      </a:lvl9pPr>
    </p:titleStyle>
    <p:bodyStyle>
      <a:lvl1pPr marL="292097" indent="-292097">
        <a:spcBef>
          <a:spcPts val="377"/>
        </a:spcBef>
        <a:buClr>
          <a:schemeClr val="accent2"/>
        </a:buClr>
        <a:buSzPct val="100000"/>
        <a:buFont typeface="Wingdings" pitchFamily="2" charset="2"/>
        <a:buChar char="q"/>
        <a:defRPr sz="2400">
          <a:latin typeface="Helvetica Neue Light"/>
          <a:ea typeface="Helvetica Neue Light"/>
          <a:cs typeface="Helvetica Neue Light"/>
          <a:sym typeface="Helvetica Neue Light"/>
        </a:defRPr>
      </a:lvl1pPr>
      <a:lvl2pPr marL="570956" indent="-283984">
        <a:spcBef>
          <a:spcPts val="377"/>
        </a:spcBef>
        <a:buClr>
          <a:srgbClr val="008000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2pPr>
      <a:lvl3pPr marL="846570" indent="-272624">
        <a:spcBef>
          <a:spcPts val="377"/>
        </a:spcBef>
        <a:buClr>
          <a:srgbClr val="008000"/>
        </a:buClr>
        <a:buSzPct val="95000"/>
        <a:buFont typeface="Wingdings"/>
        <a:buChar char="⬥"/>
        <a:defRPr sz="2400">
          <a:latin typeface="Helvetica Neue Light"/>
          <a:ea typeface="Helvetica Neue Light"/>
          <a:cs typeface="Helvetica Neue Light"/>
          <a:sym typeface="Helvetica Neue Light"/>
        </a:defRPr>
      </a:lvl3pPr>
      <a:lvl4pPr marL="1163835" indent="-302916">
        <a:spcBef>
          <a:spcPts val="377"/>
        </a:spcBef>
        <a:buClr>
          <a:srgbClr val="008000"/>
        </a:buClr>
        <a:buSzPct val="65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4pPr>
      <a:lvl5pPr marL="1450808" indent="-302916">
        <a:spcBef>
          <a:spcPts val="377"/>
        </a:spcBef>
        <a:buClr>
          <a:srgbClr val="008000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5pPr>
      <a:lvl6pPr marL="1737781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6pPr>
      <a:lvl7pPr marL="2024754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7pPr>
      <a:lvl8pPr marL="2311727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8pPr>
      <a:lvl9pPr marL="2598700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1pPr>
      <a:lvl2pPr indent="286973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2pPr>
      <a:lvl3pPr indent="573946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3pPr>
      <a:lvl4pPr indent="860919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4pPr>
      <a:lvl5pPr indent="1147892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5pPr>
      <a:lvl6pPr indent="1434865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6pPr>
      <a:lvl7pPr indent="1721838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7pPr>
      <a:lvl8pPr indent="2008811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8pPr>
      <a:lvl9pPr indent="2295784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ddrohan@wit.i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" TargetMode="External"/><Relationship Id="rId2" Type="http://schemas.openxmlformats.org/officeDocument/2006/relationships/hyperlink" Target="https://console.firebase.googl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hyperlink" Target="https://github.com/firebase/quickstart-android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xfrm>
            <a:off x="626106" y="1645425"/>
            <a:ext cx="7891789" cy="542479"/>
          </a:xfrm>
          <a:prstGeom prst="rect">
            <a:avLst/>
          </a:prstGeom>
        </p:spPr>
        <p:txBody>
          <a:bodyPr/>
          <a:lstStyle>
            <a:lvl1pPr defTabSz="830862">
              <a:defRPr sz="3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lang="ga-IE" sz="2400" dirty="0"/>
              <a:t>Mobile Application </a:t>
            </a:r>
            <a:r>
              <a:rPr sz="2400" dirty="0"/>
              <a:t>Development</a:t>
            </a:r>
          </a:p>
        </p:txBody>
      </p:sp>
      <p:sp>
        <p:nvSpPr>
          <p:cNvPr id="76" name="Shape 76"/>
          <p:cNvSpPr>
            <a:spLocks noGrp="1"/>
          </p:cNvSpPr>
          <p:nvPr>
            <p:ph type="body" idx="1"/>
          </p:nvPr>
        </p:nvSpPr>
        <p:spPr>
          <a:xfrm>
            <a:off x="2621372" y="2531567"/>
            <a:ext cx="4061950" cy="1044773"/>
          </a:xfrm>
          <a:prstGeom prst="rect">
            <a:avLst/>
          </a:prstGeom>
        </p:spPr>
        <p:txBody>
          <a:bodyPr/>
          <a:lstStyle/>
          <a:p>
            <a:pPr defTabSz="521511"/>
            <a:r>
              <a:rPr dirty="0"/>
              <a:t>David Drohan (</a:t>
            </a:r>
            <a:r>
              <a:rPr dirty="0">
                <a:solidFill>
                  <a:srgbClr val="006699"/>
                </a:solidFill>
                <a:uFill>
                  <a:solidFill>
                    <a:srgbClr val="006699"/>
                  </a:solidFill>
                </a:uFill>
                <a:hlinkClick r:id="rId2"/>
              </a:rPr>
              <a:t>ddrohan@wit.ie</a:t>
            </a:r>
            <a:r>
              <a:rPr dirty="0"/>
              <a:t>)</a:t>
            </a:r>
            <a:endParaRPr lang="en-IE" dirty="0"/>
          </a:p>
          <a:p>
            <a:pPr defTabSz="521511"/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DE99904-2AF5-8044-BAA1-7B8DBEECC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615" y="707394"/>
            <a:ext cx="6399020" cy="44207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4" y="0"/>
            <a:ext cx="7954060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1. Create your Firebase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Authentication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10</a:t>
            </a:fld>
            <a:endParaRPr lang="uk-UA" dirty="0"/>
          </a:p>
        </p:txBody>
      </p:sp>
      <p:sp>
        <p:nvSpPr>
          <p:cNvPr id="8" name="Rounded Rectangle 7"/>
          <p:cNvSpPr/>
          <p:nvPr/>
        </p:nvSpPr>
        <p:spPr>
          <a:xfrm>
            <a:off x="1873132" y="1979435"/>
            <a:ext cx="1682868" cy="1160929"/>
          </a:xfrm>
          <a:prstGeom prst="roundRect">
            <a:avLst/>
          </a:prstGeom>
          <a:noFill/>
          <a:ln w="254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defTabSz="438150" rtl="0" latinLnBrk="1" hangingPunct="0"/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2831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DE99904-2AF5-8044-BAA1-7B8DBEECC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579" y="707394"/>
            <a:ext cx="6399093" cy="44207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4" y="0"/>
            <a:ext cx="7954060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1. Create your Firebase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Authentication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11</a:t>
            </a:fld>
            <a:endParaRPr lang="uk-UA" dirty="0"/>
          </a:p>
        </p:txBody>
      </p:sp>
      <p:sp>
        <p:nvSpPr>
          <p:cNvPr id="8" name="Rounded Rectangle 7"/>
          <p:cNvSpPr/>
          <p:nvPr/>
        </p:nvSpPr>
        <p:spPr>
          <a:xfrm>
            <a:off x="6158805" y="1111217"/>
            <a:ext cx="1085576" cy="391597"/>
          </a:xfrm>
          <a:prstGeom prst="roundRect">
            <a:avLst/>
          </a:prstGeom>
          <a:noFill/>
          <a:ln w="254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defTabSz="438150" rtl="0" latinLnBrk="1" hangingPunct="0"/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6209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DE99904-2AF5-8044-BAA1-7B8DBEECC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579" y="707394"/>
            <a:ext cx="6399092" cy="44207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4" y="0"/>
            <a:ext cx="7954060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1. Create your Firebase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Authentication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12</a:t>
            </a:fld>
            <a:endParaRPr lang="uk-UA" dirty="0"/>
          </a:p>
        </p:txBody>
      </p:sp>
      <p:sp>
        <p:nvSpPr>
          <p:cNvPr id="8" name="Rounded Rectangle 7"/>
          <p:cNvSpPr/>
          <p:nvPr/>
        </p:nvSpPr>
        <p:spPr>
          <a:xfrm>
            <a:off x="1316839" y="1581480"/>
            <a:ext cx="869012" cy="1257514"/>
          </a:xfrm>
          <a:prstGeom prst="roundRect">
            <a:avLst/>
          </a:prstGeom>
          <a:noFill/>
          <a:ln w="254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defTabSz="438150" rtl="0" latinLnBrk="1" hangingPunct="0"/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1848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DE99904-2AF5-8044-BAA1-7B8DBEECC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579" y="707394"/>
            <a:ext cx="6399092" cy="44207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4" y="0"/>
            <a:ext cx="7954060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1. Create your Firebase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Authentication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13</a:t>
            </a:fld>
            <a:endParaRPr lang="uk-UA" dirty="0"/>
          </a:p>
        </p:txBody>
      </p:sp>
      <p:sp>
        <p:nvSpPr>
          <p:cNvPr id="8" name="Rounded Rectangle 7"/>
          <p:cNvSpPr/>
          <p:nvPr/>
        </p:nvSpPr>
        <p:spPr>
          <a:xfrm>
            <a:off x="2458828" y="1947240"/>
            <a:ext cx="1198771" cy="2267709"/>
          </a:xfrm>
          <a:prstGeom prst="roundRect">
            <a:avLst/>
          </a:prstGeom>
          <a:noFill/>
          <a:ln w="254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defTabSz="438150" rtl="0" latinLnBrk="1" hangingPunct="0"/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3568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81A30EB-69EF-F74B-8B1B-CFF73789F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580" y="707394"/>
            <a:ext cx="6399090" cy="44207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4" y="0"/>
            <a:ext cx="7954060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2. Setup your Sign-In Method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Authentication</a:t>
            </a:r>
            <a:endParaRPr lang="en-IE" dirty="0"/>
          </a:p>
        </p:txBody>
      </p:sp>
      <p:sp>
        <p:nvSpPr>
          <p:cNvPr id="7" name="Rounded Rectangle 6"/>
          <p:cNvSpPr/>
          <p:nvPr/>
        </p:nvSpPr>
        <p:spPr>
          <a:xfrm>
            <a:off x="1322309" y="1798239"/>
            <a:ext cx="1220593" cy="239567"/>
          </a:xfrm>
          <a:prstGeom prst="roundRect">
            <a:avLst/>
          </a:prstGeom>
          <a:noFill/>
          <a:ln w="254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defTabSz="438150" rtl="0" latinLnBrk="1" hangingPunct="0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14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903022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81A30EB-69EF-F74B-8B1B-CFF73789F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580" y="707394"/>
            <a:ext cx="6399090" cy="44207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4" y="0"/>
            <a:ext cx="7954060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2. Setup your Sign-In Method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Authentication</a:t>
            </a:r>
            <a:endParaRPr lang="en-IE" dirty="0"/>
          </a:p>
        </p:txBody>
      </p:sp>
      <p:sp>
        <p:nvSpPr>
          <p:cNvPr id="7" name="Rounded Rectangle 6"/>
          <p:cNvSpPr/>
          <p:nvPr/>
        </p:nvSpPr>
        <p:spPr>
          <a:xfrm>
            <a:off x="2907270" y="1580525"/>
            <a:ext cx="706788" cy="241102"/>
          </a:xfrm>
          <a:prstGeom prst="roundRect">
            <a:avLst/>
          </a:prstGeom>
          <a:noFill/>
          <a:ln w="254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defTabSz="438150" rtl="0" latinLnBrk="1" hangingPunct="0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15</a:t>
            </a:fld>
            <a:endParaRPr lang="uk-UA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0A392BB-687C-D347-95AC-96AA7F8651F1}"/>
              </a:ext>
            </a:extLst>
          </p:cNvPr>
          <p:cNvSpPr/>
          <p:nvPr/>
        </p:nvSpPr>
        <p:spPr>
          <a:xfrm>
            <a:off x="2650366" y="2294541"/>
            <a:ext cx="2687987" cy="345796"/>
          </a:xfrm>
          <a:prstGeom prst="roundRect">
            <a:avLst/>
          </a:prstGeom>
          <a:noFill/>
          <a:ln w="254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defTabSz="438150" rtl="0" latinLnBrk="1" hangingPunct="0"/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0463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81A30EB-69EF-F74B-8B1B-CFF73789F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580" y="707394"/>
            <a:ext cx="6399089" cy="44207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4" y="0"/>
            <a:ext cx="7954060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2. Setup your Sign-In Method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Authentication</a:t>
            </a:r>
            <a:endParaRPr lang="en-IE" dirty="0"/>
          </a:p>
        </p:txBody>
      </p:sp>
      <p:sp>
        <p:nvSpPr>
          <p:cNvPr id="7" name="Rounded Rectangle 6"/>
          <p:cNvSpPr/>
          <p:nvPr/>
        </p:nvSpPr>
        <p:spPr>
          <a:xfrm>
            <a:off x="2907270" y="1580525"/>
            <a:ext cx="706788" cy="241102"/>
          </a:xfrm>
          <a:prstGeom prst="roundRect">
            <a:avLst/>
          </a:prstGeom>
          <a:noFill/>
          <a:ln w="254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defTabSz="438150" rtl="0" latinLnBrk="1" hangingPunct="0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16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3548116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81A30EB-69EF-F74B-8B1B-CFF73789F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580" y="707394"/>
            <a:ext cx="6399089" cy="44207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4" y="0"/>
            <a:ext cx="7954060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2. Setup your Sign-In Method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Authentication</a:t>
            </a:r>
            <a:endParaRPr lang="en-IE" dirty="0"/>
          </a:p>
        </p:txBody>
      </p:sp>
      <p:sp>
        <p:nvSpPr>
          <p:cNvPr id="7" name="Rounded Rectangle 6"/>
          <p:cNvSpPr/>
          <p:nvPr/>
        </p:nvSpPr>
        <p:spPr>
          <a:xfrm>
            <a:off x="2907270" y="1580525"/>
            <a:ext cx="706788" cy="241102"/>
          </a:xfrm>
          <a:prstGeom prst="roundRect">
            <a:avLst/>
          </a:prstGeom>
          <a:noFill/>
          <a:ln w="254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defTabSz="438150" rtl="0" latinLnBrk="1" hangingPunct="0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17</a:t>
            </a:fld>
            <a:endParaRPr lang="uk-UA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CADF139-46B0-8742-8EEB-42A1FE7761C9}"/>
              </a:ext>
            </a:extLst>
          </p:cNvPr>
          <p:cNvSpPr/>
          <p:nvPr/>
        </p:nvSpPr>
        <p:spPr>
          <a:xfrm>
            <a:off x="2650366" y="2294541"/>
            <a:ext cx="2687987" cy="345796"/>
          </a:xfrm>
          <a:prstGeom prst="roundRect">
            <a:avLst/>
          </a:prstGeom>
          <a:noFill/>
          <a:ln w="254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defTabSz="438150" rtl="0" latinLnBrk="1" hangingPunct="0"/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8996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81A30EB-69EF-F74B-8B1B-CFF73789F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5731" y="860019"/>
            <a:ext cx="3735471" cy="39176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4" y="0"/>
            <a:ext cx="7954060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3. Setup Firebase in your App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Authentication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18</a:t>
            </a:fld>
            <a:endParaRPr lang="uk-UA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CADF139-46B0-8742-8EEB-42A1FE7761C9}"/>
              </a:ext>
            </a:extLst>
          </p:cNvPr>
          <p:cNvSpPr/>
          <p:nvPr/>
        </p:nvSpPr>
        <p:spPr>
          <a:xfrm>
            <a:off x="1971102" y="2111661"/>
            <a:ext cx="2687987" cy="345796"/>
          </a:xfrm>
          <a:prstGeom prst="roundRect">
            <a:avLst/>
          </a:prstGeom>
          <a:noFill/>
          <a:ln w="254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defTabSz="438150" rtl="0" latinLnBrk="1" hangingPunct="0"/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4352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81A30EB-69EF-F74B-8B1B-CFF73789F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4034" y="862364"/>
            <a:ext cx="4197531" cy="4007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4" y="0"/>
            <a:ext cx="7954060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3. Setup Firebase in your App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Authentication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19</a:t>
            </a:fld>
            <a:endParaRPr lang="uk-UA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CADF139-46B0-8742-8EEB-42A1FE7761C9}"/>
              </a:ext>
            </a:extLst>
          </p:cNvPr>
          <p:cNvSpPr/>
          <p:nvPr/>
        </p:nvSpPr>
        <p:spPr>
          <a:xfrm>
            <a:off x="2302028" y="2398851"/>
            <a:ext cx="3149537" cy="396599"/>
          </a:xfrm>
          <a:prstGeom prst="roundRect">
            <a:avLst/>
          </a:prstGeom>
          <a:noFill/>
          <a:ln w="254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defTabSz="438150" rtl="0" latinLnBrk="1" hangingPunct="0"/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6748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Authentication</a:t>
            </a:r>
            <a:endParaRPr lang="en-IE" dirty="0"/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1218523" y="1129342"/>
            <a:ext cx="6514769" cy="923274"/>
          </a:xfrm>
          <a:prstGeom prst="rect">
            <a:avLst/>
          </a:prstGeom>
        </p:spPr>
        <p:txBody>
          <a:bodyPr vert="horz" lIns="81623" tIns="40811" rIns="81623" bIns="40811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IE" sz="4275" b="1" spc="-89" dirty="0">
                <a:solidFill>
                  <a:srgbClr val="008000"/>
                </a:solidFill>
                <a:latin typeface="+mj-lt"/>
                <a:ea typeface="+mj-ea"/>
                <a:cs typeface="+mj-cs"/>
              </a:rPr>
              <a:t>Firebase</a:t>
            </a:r>
            <a:br>
              <a:rPr lang="en-IE" sz="4275" b="1" spc="-89" dirty="0">
                <a:solidFill>
                  <a:srgbClr val="008000"/>
                </a:solidFill>
                <a:latin typeface="+mj-lt"/>
                <a:ea typeface="+mj-ea"/>
                <a:cs typeface="+mj-cs"/>
              </a:rPr>
            </a:br>
            <a:r>
              <a:rPr lang="en-IE" sz="4275" b="1" spc="-89" dirty="0">
                <a:solidFill>
                  <a:srgbClr val="008000"/>
                </a:solidFill>
                <a:latin typeface="+mj-lt"/>
                <a:ea typeface="+mj-ea"/>
                <a:cs typeface="+mj-cs"/>
              </a:rPr>
              <a:t>Authentication</a:t>
            </a:r>
            <a:endParaRPr lang="en-US" sz="4275" b="1" spc="-89" dirty="0">
              <a:solidFill>
                <a:srgbClr val="008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005" y="2702379"/>
            <a:ext cx="1313471" cy="1313471"/>
          </a:xfrm>
          <a:prstGeom prst="rect">
            <a:avLst/>
          </a:prstGeom>
        </p:spPr>
      </p:pic>
      <p:sp>
        <p:nvSpPr>
          <p:cNvPr id="7" name="Rectangle 4"/>
          <p:cNvSpPr txBox="1">
            <a:spLocks noChangeArrowheads="1"/>
          </p:cNvSpPr>
          <p:nvPr/>
        </p:nvSpPr>
        <p:spPr>
          <a:xfrm>
            <a:off x="1222535" y="4166239"/>
            <a:ext cx="6514769" cy="631280"/>
          </a:xfrm>
          <a:prstGeom prst="rect">
            <a:avLst/>
          </a:prstGeom>
        </p:spPr>
        <p:txBody>
          <a:bodyPr vert="horz" lIns="81623" tIns="40811" rIns="81623" bIns="40811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3000" b="1" spc="-89" dirty="0">
                <a:solidFill>
                  <a:srgbClr val="008000"/>
                </a:solidFill>
                <a:latin typeface="+mj-lt"/>
                <a:ea typeface="+mj-ea"/>
                <a:cs typeface="+mj-cs"/>
              </a:rPr>
              <a:t>All goodness bundled as one</a:t>
            </a:r>
            <a:r>
              <a:rPr lang="mr-IN" sz="3000" b="1" spc="-89" dirty="0">
                <a:solidFill>
                  <a:srgbClr val="008000"/>
                </a:solidFill>
                <a:latin typeface="+mj-lt"/>
                <a:ea typeface="+mj-ea"/>
                <a:cs typeface="+mj-cs"/>
              </a:rPr>
              <a:t>…</a:t>
            </a:r>
            <a:endParaRPr lang="en-US" sz="3000" b="1" spc="-89" dirty="0">
              <a:solidFill>
                <a:srgbClr val="008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2</a:t>
            </a:fld>
            <a:endParaRPr lang="uk-UA" dirty="0"/>
          </a:p>
        </p:txBody>
      </p:sp>
      <p:pic>
        <p:nvPicPr>
          <p:cNvPr id="3" name="Picture 2" descr="firebase.authentica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" y="0"/>
            <a:ext cx="9141619" cy="514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47554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81A30EB-69EF-F74B-8B1B-CFF73789F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56754" y="862364"/>
            <a:ext cx="3636524" cy="4007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4" y="0"/>
            <a:ext cx="7954060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3. Setup Firebase in your App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Authentication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20</a:t>
            </a:fld>
            <a:endParaRPr lang="uk-UA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CADF139-46B0-8742-8EEB-42A1FE7761C9}"/>
              </a:ext>
            </a:extLst>
          </p:cNvPr>
          <p:cNvSpPr/>
          <p:nvPr/>
        </p:nvSpPr>
        <p:spPr>
          <a:xfrm>
            <a:off x="2302028" y="2372724"/>
            <a:ext cx="3191250" cy="570773"/>
          </a:xfrm>
          <a:prstGeom prst="roundRect">
            <a:avLst/>
          </a:prstGeom>
          <a:noFill/>
          <a:ln w="254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defTabSz="438150" rtl="0" latinLnBrk="1" hangingPunct="0"/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1024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81A30EB-69EF-F74B-8B1B-CFF73789F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6861" y="862364"/>
            <a:ext cx="3516309" cy="4007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4" y="0"/>
            <a:ext cx="7954060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3. Setup Firebase in your App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Authentication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21</a:t>
            </a:fld>
            <a:endParaRPr lang="uk-UA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CADF139-46B0-8742-8EEB-42A1FE7761C9}"/>
              </a:ext>
            </a:extLst>
          </p:cNvPr>
          <p:cNvSpPr/>
          <p:nvPr/>
        </p:nvSpPr>
        <p:spPr>
          <a:xfrm>
            <a:off x="2171400" y="1144815"/>
            <a:ext cx="3261770" cy="2312488"/>
          </a:xfrm>
          <a:prstGeom prst="roundRect">
            <a:avLst/>
          </a:prstGeom>
          <a:noFill/>
          <a:ln w="254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defTabSz="438150" rtl="0" latinLnBrk="1" hangingPunct="0"/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0568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81A30EB-69EF-F74B-8B1B-CFF73789F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4994" y="891046"/>
            <a:ext cx="4659085" cy="38988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4" y="0"/>
            <a:ext cx="7954060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3. Setup Firebase in your App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Authentication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22</a:t>
            </a:fld>
            <a:endParaRPr lang="uk-UA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CADF139-46B0-8742-8EEB-42A1FE7761C9}"/>
              </a:ext>
            </a:extLst>
          </p:cNvPr>
          <p:cNvSpPr/>
          <p:nvPr/>
        </p:nvSpPr>
        <p:spPr>
          <a:xfrm>
            <a:off x="2583572" y="891046"/>
            <a:ext cx="2121927" cy="267193"/>
          </a:xfrm>
          <a:prstGeom prst="roundRect">
            <a:avLst/>
          </a:prstGeom>
          <a:noFill/>
          <a:ln w="254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defTabSz="438150" rtl="0" latinLnBrk="1" hangingPunct="0"/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2609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81A30EB-69EF-F74B-8B1B-CFF73789F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4994" y="886848"/>
            <a:ext cx="4659085" cy="34195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4" y="0"/>
            <a:ext cx="7954060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3. Setup Firebase in your App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Authentication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23</a:t>
            </a:fld>
            <a:endParaRPr lang="uk-UA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CADF139-46B0-8742-8EEB-42A1FE7761C9}"/>
              </a:ext>
            </a:extLst>
          </p:cNvPr>
          <p:cNvSpPr/>
          <p:nvPr/>
        </p:nvSpPr>
        <p:spPr>
          <a:xfrm>
            <a:off x="2583572" y="891046"/>
            <a:ext cx="2121927" cy="267193"/>
          </a:xfrm>
          <a:prstGeom prst="roundRect">
            <a:avLst/>
          </a:prstGeom>
          <a:noFill/>
          <a:ln w="254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defTabSz="438150" rtl="0" latinLnBrk="1" hangingPunct="0"/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2825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3C290C-5A7E-C24A-ACFD-485D6E894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0977" y="2078741"/>
            <a:ext cx="6201517" cy="941699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https://</a:t>
            </a:r>
            <a:r>
              <a:rPr lang="en-IE" dirty="0" err="1"/>
              <a:t>github.com</a:t>
            </a:r>
            <a:r>
              <a:rPr lang="en-IE" dirty="0"/>
              <a:t>/firebase/</a:t>
            </a:r>
            <a:r>
              <a:rPr lang="en-IE" dirty="0" err="1"/>
              <a:t>quickstart</a:t>
            </a:r>
            <a:r>
              <a:rPr lang="en-IE" dirty="0"/>
              <a:t>-android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24D8F-D460-0A4B-BDCC-1D32C05A0C9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24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DED9F-6355-5142-8442-AEC45948D3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Authentication</a:t>
            </a:r>
            <a:endParaRPr lang="en-I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AFE8F47-B113-8D4E-AFA6-B6023C548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624" y="0"/>
            <a:ext cx="7954060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4. Introduce Authentication Flow</a:t>
            </a:r>
          </a:p>
        </p:txBody>
      </p:sp>
    </p:spTree>
    <p:extLst>
      <p:ext uri="{BB962C8B-B14F-4D97-AF65-F5344CB8AC3E}">
        <p14:creationId xmlns:p14="http://schemas.microsoft.com/office/powerpoint/2010/main" val="154782007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4" y="0"/>
            <a:ext cx="7954060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4. Introduce Authentication Flow – Create Account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Authentication</a:t>
            </a:r>
            <a:endParaRPr lang="en-IE" dirty="0"/>
          </a:p>
        </p:txBody>
      </p:sp>
      <p:sp>
        <p:nvSpPr>
          <p:cNvPr id="7" name="Rounded Rectangle 6"/>
          <p:cNvSpPr/>
          <p:nvPr/>
        </p:nvSpPr>
        <p:spPr>
          <a:xfrm>
            <a:off x="2100653" y="2477079"/>
            <a:ext cx="2068737" cy="391597"/>
          </a:xfrm>
          <a:prstGeom prst="roundRect">
            <a:avLst/>
          </a:prstGeom>
          <a:noFill/>
          <a:ln w="254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defTabSz="438150" rtl="0" latinLnBrk="1" hangingPunct="0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25</a:t>
            </a:fld>
            <a:endParaRPr lang="uk-UA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E389D1-38A5-3942-BE67-254997527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4404"/>
            <a:ext cx="9144000" cy="334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8666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4" y="0"/>
            <a:ext cx="7954060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4. Introduce Authentication Flow – Create Account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Authentication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26</a:t>
            </a:fld>
            <a:endParaRPr lang="uk-UA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104B7D-4FBB-CE43-B8FD-D2165CE6F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7400"/>
            <a:ext cx="9144000" cy="33919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72DB6C-4F06-8542-BC99-90B0126DC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4804"/>
            <a:ext cx="9144000" cy="82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7066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Authentication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27</a:t>
            </a:fld>
            <a:endParaRPr lang="uk-UA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0139CA-930C-0F43-AE4B-F4BF9B8BB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7" y="0"/>
            <a:ext cx="691892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4852" y="620930"/>
            <a:ext cx="2368732" cy="1689279"/>
          </a:xfrm>
          <a:solidFill>
            <a:schemeClr val="bg1"/>
          </a:solidFill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4. Introduce Authentication Flow – Create Account</a:t>
            </a:r>
          </a:p>
        </p:txBody>
      </p:sp>
    </p:spTree>
    <p:extLst>
      <p:ext uri="{BB962C8B-B14F-4D97-AF65-F5344CB8AC3E}">
        <p14:creationId xmlns:p14="http://schemas.microsoft.com/office/powerpoint/2010/main" val="213858880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4" y="0"/>
            <a:ext cx="7954060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4. Introduce Authentication Flow – Sign In a User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Authentication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28</a:t>
            </a:fld>
            <a:endParaRPr lang="uk-UA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553BC2-761F-6049-8FDD-03AA0E970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5839"/>
            <a:ext cx="9144000" cy="294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58560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4" y="0"/>
            <a:ext cx="7954060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4. Introduce Authentication Flow – Sign In a User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Authentication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29</a:t>
            </a:fld>
            <a:endParaRPr lang="uk-UA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6D4760-A9B0-324E-B9AD-ED063DE03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3578"/>
            <a:ext cx="9144000" cy="33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9966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72" y="851950"/>
            <a:ext cx="8227457" cy="3613637"/>
          </a:xfrm>
        </p:spPr>
        <p:txBody>
          <a:bodyPr/>
          <a:lstStyle/>
          <a:p>
            <a:r>
              <a:rPr lang="en-US" dirty="0"/>
              <a:t>Most apps need to know the identity of a user. Knowing a user's identity allows an app to securely save user data in the cloud and provide the same personalized experience across all of the user's devices</a:t>
            </a:r>
          </a:p>
          <a:p>
            <a:r>
              <a:rPr lang="en-IE" b="1" dirty="0"/>
              <a:t>Firebase Authentication</a:t>
            </a:r>
            <a:r>
              <a:rPr lang="en-IE" dirty="0"/>
              <a:t> provides backend services, easy-to-use SDKs, and ready-made UI libraries to authenticate users to your app. It supports authentication using passwords, phone numbers and popular federated </a:t>
            </a:r>
            <a:br>
              <a:rPr lang="en-IE" dirty="0"/>
            </a:br>
            <a:r>
              <a:rPr lang="en-IE" dirty="0"/>
              <a:t>identity providers (later)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Authentication</a:t>
            </a:r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3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54775886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4CDD50-D751-1747-96E7-7D15F2FA7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23259" cy="51435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30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1159114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8DE7-144B-BE47-8CC2-F68DFEBCE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536" y="1634840"/>
            <a:ext cx="7772401" cy="1265382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/>
              <a:t>We’ll look at what we do with the authenticated user in the Code </a:t>
            </a:r>
            <a:br>
              <a:rPr lang="en-US" sz="3200" dirty="0"/>
            </a:br>
            <a:r>
              <a:rPr lang="en-US" sz="3200" dirty="0"/>
              <a:t>walkthrough and the Lab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330EF-A94A-C145-9ABA-CB597D02508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31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1E99A9-DFE3-2D4B-8CC0-EA151A3BE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Authentication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56189665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Introducing Android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E" dirty="0"/>
              <a:t>References</a:t>
            </a:r>
            <a:endParaRPr dirty="0"/>
          </a:p>
        </p:txBody>
      </p:sp>
      <p:sp>
        <p:nvSpPr>
          <p:cNvPr id="161" name="Body"/>
          <p:cNvSpPr>
            <a:spLocks noGrp="1"/>
          </p:cNvSpPr>
          <p:nvPr>
            <p:ph type="subTitle" sz="quarter" idx="1"/>
          </p:nvPr>
        </p:nvSpPr>
        <p:spPr>
          <a:xfrm>
            <a:off x="1850881" y="2654128"/>
            <a:ext cx="7197324" cy="2037417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1119188" indent="-1111250" algn="l"/>
            <a:r>
              <a:rPr lang="en-IE" sz="2800" dirty="0">
                <a:hlinkClick r:id="rId2"/>
              </a:rPr>
              <a:t>https://console.firebase.google.com/</a:t>
            </a:r>
            <a:endParaRPr lang="en-IE" sz="2800" dirty="0"/>
          </a:p>
          <a:p>
            <a:pPr marL="1119188" indent="-1111250" algn="l"/>
            <a:r>
              <a:rPr lang="en-IE" sz="2800" dirty="0">
                <a:hlinkClick r:id="rId3"/>
              </a:rPr>
              <a:t>https://firebase.google.com/</a:t>
            </a:r>
            <a:endParaRPr lang="en-IE" sz="2800" dirty="0"/>
          </a:p>
          <a:p>
            <a:pPr marL="1119188" indent="-1111250" algn="l"/>
            <a:r>
              <a:rPr lang="en-IE" sz="2800" dirty="0">
                <a:hlinkClick r:id="rId4"/>
              </a:rPr>
              <a:t>https://github.com/firebase/quickstart-android</a:t>
            </a:r>
            <a:endParaRPr lang="en-IE" sz="2800" dirty="0"/>
          </a:p>
          <a:p>
            <a:pPr marL="1119188" indent="-1111250" algn="l"/>
            <a:endParaRPr lang="en-IE" sz="2800" dirty="0"/>
          </a:p>
          <a:p>
            <a:pPr marL="1119188" indent="-1111250" algn="l"/>
            <a:r>
              <a:rPr lang="en-IE" sz="2800" dirty="0"/>
              <a:t>	</a:t>
            </a:r>
          </a:p>
          <a:p>
            <a:pPr marL="1119188" indent="-1111250" algn="l"/>
            <a:br>
              <a:rPr lang="en-IE" sz="2800" dirty="0"/>
            </a:br>
            <a:endParaRPr lang="en-IE" sz="2800" dirty="0"/>
          </a:p>
          <a:p>
            <a:pPr marL="1119188" indent="-1111250" algn="l"/>
            <a:endParaRPr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12A63B-B287-4EBA-9101-C769DC4B17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021" y="122225"/>
            <a:ext cx="2022359" cy="230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67806"/>
      </p:ext>
    </p:extLst>
  </p:cSld>
  <p:clrMapOvr>
    <a:masterClrMapping/>
  </p:clrMapOvr>
  <p:transition spd="med" advTm="833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EEA231-6D6B-5147-A9A7-1A48939EB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Authentication</a:t>
            </a:r>
            <a:endParaRPr lang="en-I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C390E6-CC43-F74C-B33A-47F17A8612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33</a:t>
            </a:fld>
            <a:endParaRPr lang="en-I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AB67AF-015B-2846-8B7A-3031844DF159}"/>
              </a:ext>
            </a:extLst>
          </p:cNvPr>
          <p:cNvSpPr/>
          <p:nvPr/>
        </p:nvSpPr>
        <p:spPr>
          <a:xfrm>
            <a:off x="11" y="4902399"/>
            <a:ext cx="9143989" cy="241102"/>
          </a:xfrm>
          <a:prstGeom prst="rect">
            <a:avLst/>
          </a:prstGeom>
          <a:solidFill>
            <a:srgbClr val="0E9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F264B2-EA08-474E-B2ED-8D8132085C7C}"/>
              </a:ext>
            </a:extLst>
          </p:cNvPr>
          <p:cNvSpPr/>
          <p:nvPr/>
        </p:nvSpPr>
        <p:spPr>
          <a:xfrm>
            <a:off x="21" y="4867339"/>
            <a:ext cx="9143978" cy="35060"/>
          </a:xfrm>
          <a:prstGeom prst="rect">
            <a:avLst/>
          </a:prstGeom>
          <a:solidFill>
            <a:srgbClr val="FDE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drawing of a face&#10;&#10;Description automatically generated">
            <a:extLst>
              <a:ext uri="{FF2B5EF4-FFF2-40B4-BE49-F238E27FC236}">
                <a16:creationId xmlns:a16="http://schemas.microsoft.com/office/drawing/2014/main" id="{292E7EAF-2823-F14B-8986-270C66A8F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480"/>
            <a:ext cx="9144000" cy="483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1328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72" y="851950"/>
            <a:ext cx="8227457" cy="3946473"/>
          </a:xfrm>
        </p:spPr>
        <p:txBody>
          <a:bodyPr/>
          <a:lstStyle/>
          <a:p>
            <a:r>
              <a:rPr lang="en-IE" dirty="0"/>
              <a:t>A type of screen present in almost all apps these days…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How long would it take you to develop this???</a:t>
            </a:r>
          </a:p>
          <a:p>
            <a:endParaRPr lang="en-IE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Authentication</a:t>
            </a:r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4</a:t>
            </a:fld>
            <a:endParaRPr lang="uk-UA" dirty="0"/>
          </a:p>
        </p:txBody>
      </p:sp>
      <p:pic>
        <p:nvPicPr>
          <p:cNvPr id="7" name="Picture 6" descr="social-login-sign-in.png">
            <a:extLst>
              <a:ext uri="{FF2B5EF4-FFF2-40B4-BE49-F238E27FC236}">
                <a16:creationId xmlns:a16="http://schemas.microsoft.com/office/drawing/2014/main" id="{4827857D-6508-0842-A2F6-B4BEA34E0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1404747"/>
            <a:ext cx="6735792" cy="26584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548666-BB95-5947-8AD8-547F7F93CE9D}"/>
              </a:ext>
            </a:extLst>
          </p:cNvPr>
          <p:cNvSpPr txBox="1"/>
          <p:nvPr/>
        </p:nvSpPr>
        <p:spPr>
          <a:xfrm rot="20581477">
            <a:off x="6261217" y="1796294"/>
            <a:ext cx="2981149" cy="606923"/>
          </a:xfrm>
          <a:prstGeom prst="rect">
            <a:avLst/>
          </a:prstGeom>
          <a:noFill/>
        </p:spPr>
        <p:txBody>
          <a:bodyPr wrap="square" lIns="86576" tIns="43288" rIns="86576" bIns="43288" rtlCol="0">
            <a:spAutoFit/>
          </a:bodyPr>
          <a:lstStyle/>
          <a:p>
            <a:r>
              <a:rPr lang="en-US" sz="1688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What about forgot password flow with email??</a:t>
            </a:r>
          </a:p>
        </p:txBody>
      </p:sp>
    </p:spTree>
    <p:extLst>
      <p:ext uri="{BB962C8B-B14F-4D97-AF65-F5344CB8AC3E}">
        <p14:creationId xmlns:p14="http://schemas.microsoft.com/office/powerpoint/2010/main" val="8119972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72" y="845729"/>
            <a:ext cx="8227457" cy="844061"/>
          </a:xfrm>
        </p:spPr>
        <p:txBody>
          <a:bodyPr/>
          <a:lstStyle/>
          <a:p>
            <a:r>
              <a:rPr lang="en-US" dirty="0"/>
              <a:t>Integrate easily with popular identity providers like Google, Facebook, Twitter and more</a:t>
            </a:r>
          </a:p>
        </p:txBody>
      </p:sp>
      <p:pic>
        <p:nvPicPr>
          <p:cNvPr id="5" name="Picture 4" descr="auth-provide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710" y="1696010"/>
            <a:ext cx="6340151" cy="3087056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Authentication</a:t>
            </a:r>
            <a:endParaRPr lang="en-I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5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6726994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Capabilities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72" y="851950"/>
            <a:ext cx="8227457" cy="3613637"/>
          </a:xfrm>
        </p:spPr>
        <p:txBody>
          <a:bodyPr/>
          <a:lstStyle/>
          <a:p>
            <a:r>
              <a:rPr lang="en-IE" dirty="0"/>
              <a:t>You can sign in users to your Firebase app either by using </a:t>
            </a:r>
            <a:r>
              <a:rPr lang="en-IE" b="1" dirty="0" err="1"/>
              <a:t>FirebaseUI</a:t>
            </a:r>
            <a:r>
              <a:rPr lang="en-IE" dirty="0"/>
              <a:t> as a complete drop-in auth solution or by using the </a:t>
            </a:r>
            <a:r>
              <a:rPr lang="en-IE" b="1" dirty="0">
                <a:solidFill>
                  <a:srgbClr val="C00000"/>
                </a:solidFill>
              </a:rPr>
              <a:t>Firebase Authentication SDK </a:t>
            </a:r>
            <a:r>
              <a:rPr lang="en-IE" dirty="0"/>
              <a:t>to manually integrate one or several sign-in methods into your app</a:t>
            </a:r>
          </a:p>
          <a:p>
            <a:r>
              <a:rPr lang="en-IE" dirty="0"/>
              <a:t>The </a:t>
            </a:r>
            <a:r>
              <a:rPr lang="en-IE" b="1" dirty="0"/>
              <a:t>Firebase Authentication SDK </a:t>
            </a:r>
            <a:r>
              <a:rPr lang="en-IE" dirty="0"/>
              <a:t>provides methods to create and manage users that use their email addresses and passwords to sign in </a:t>
            </a:r>
          </a:p>
          <a:p>
            <a:r>
              <a:rPr lang="en-IE" dirty="0"/>
              <a:t>Firebase Authentication also handles sending </a:t>
            </a:r>
            <a:br>
              <a:rPr lang="en-IE" dirty="0"/>
            </a:br>
            <a:r>
              <a:rPr lang="en-IE" dirty="0"/>
              <a:t>password reset emails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Authentication</a:t>
            </a:r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6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73979334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Firebase Authentication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72" y="851950"/>
            <a:ext cx="8227457" cy="3613637"/>
          </a:xfrm>
        </p:spPr>
        <p:txBody>
          <a:bodyPr/>
          <a:lstStyle/>
          <a:p>
            <a:r>
              <a:rPr lang="en-US" dirty="0"/>
              <a:t>Of course you will need to register your app with individual service providers.</a:t>
            </a:r>
          </a:p>
          <a:p>
            <a:endParaRPr lang="en-US" dirty="0"/>
          </a:p>
          <a:p>
            <a:r>
              <a:rPr lang="en-US" dirty="0"/>
              <a:t>Minimal client side handling, integrates seamlessly with firebase</a:t>
            </a:r>
          </a:p>
          <a:p>
            <a:endParaRPr lang="en-US" dirty="0"/>
          </a:p>
          <a:p>
            <a:r>
              <a:rPr lang="en-US" dirty="0"/>
              <a:t>Ready made ‘forgot password’ flow with customizable email template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Authentication</a:t>
            </a:r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7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29814375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>
            <a:off x="4117215" y="3129586"/>
            <a:ext cx="892737" cy="6697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521511">
              <a:defRPr sz="3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2550"/>
          </a:p>
        </p:txBody>
      </p:sp>
      <p:sp>
        <p:nvSpPr>
          <p:cNvPr id="81" name="Shape 81"/>
          <p:cNvSpPr/>
          <p:nvPr/>
        </p:nvSpPr>
        <p:spPr>
          <a:xfrm>
            <a:off x="8186846" y="3129586"/>
            <a:ext cx="892737" cy="6697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521511">
              <a:defRPr sz="3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255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sz="3000" dirty="0"/>
            </a:br>
            <a:r>
              <a:rPr lang="en-US" sz="3000" dirty="0"/>
              <a:t>Firebase Authentication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F45AA8-5FBB-F747-8444-4764D0399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878" y="696516"/>
            <a:ext cx="3529043" cy="352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6902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DE99904-2AF5-8044-BAA1-7B8DBEECC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579" y="707394"/>
            <a:ext cx="6399093" cy="44207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24" y="0"/>
            <a:ext cx="7954060" cy="761815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1. Create your Firebase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Firebase Authentication</a:t>
            </a:r>
            <a:endParaRPr lang="en-I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9</a:t>
            </a:fld>
            <a:endParaRPr lang="uk-UA" dirty="0"/>
          </a:p>
        </p:txBody>
      </p:sp>
      <p:sp>
        <p:nvSpPr>
          <p:cNvPr id="8" name="Rounded Rectangle 7"/>
          <p:cNvSpPr/>
          <p:nvPr/>
        </p:nvSpPr>
        <p:spPr>
          <a:xfrm>
            <a:off x="6158805" y="1111217"/>
            <a:ext cx="1085576" cy="391597"/>
          </a:xfrm>
          <a:prstGeom prst="roundRect">
            <a:avLst/>
          </a:prstGeom>
          <a:noFill/>
          <a:ln w="254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defTabSz="438150" rtl="0" latinLnBrk="1" hangingPunct="0"/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2850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25732</TotalTime>
  <Words>554</Words>
  <Application>Microsoft Macintosh PowerPoint</Application>
  <PresentationFormat>On-screen Show (16:9)</PresentationFormat>
  <Paragraphs>126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Avenir Roman</vt:lpstr>
      <vt:lpstr>Calibri</vt:lpstr>
      <vt:lpstr>Helvetica</vt:lpstr>
      <vt:lpstr>Helvetica Light</vt:lpstr>
      <vt:lpstr>Helvetica Neue</vt:lpstr>
      <vt:lpstr>Helvetica Neue Light</vt:lpstr>
      <vt:lpstr>Helvetica Neue UltraLight</vt:lpstr>
      <vt:lpstr>Wingdings</vt:lpstr>
      <vt:lpstr>White</vt:lpstr>
      <vt:lpstr>Mobile Application Development</vt:lpstr>
      <vt:lpstr>PowerPoint Presentation</vt:lpstr>
      <vt:lpstr>Overview</vt:lpstr>
      <vt:lpstr>Overview</vt:lpstr>
      <vt:lpstr>Overview</vt:lpstr>
      <vt:lpstr>Key Capabilities</vt:lpstr>
      <vt:lpstr>Firebase Authentication</vt:lpstr>
      <vt:lpstr> Firebase Authentication</vt:lpstr>
      <vt:lpstr>1. Create your Firebase Project</vt:lpstr>
      <vt:lpstr>1. Create your Firebase Project</vt:lpstr>
      <vt:lpstr>1. Create your Firebase Project</vt:lpstr>
      <vt:lpstr>1. Create your Firebase Project</vt:lpstr>
      <vt:lpstr>1. Create your Firebase Project</vt:lpstr>
      <vt:lpstr>2. Setup your Sign-In Method</vt:lpstr>
      <vt:lpstr>2. Setup your Sign-In Method</vt:lpstr>
      <vt:lpstr>2. Setup your Sign-In Method</vt:lpstr>
      <vt:lpstr>2. Setup your Sign-In Method</vt:lpstr>
      <vt:lpstr>3. Setup Firebase in your App</vt:lpstr>
      <vt:lpstr>3. Setup Firebase in your App</vt:lpstr>
      <vt:lpstr>3. Setup Firebase in your App</vt:lpstr>
      <vt:lpstr>3. Setup Firebase in your App</vt:lpstr>
      <vt:lpstr>3. Setup Firebase in your App</vt:lpstr>
      <vt:lpstr>3. Setup Firebase in your App</vt:lpstr>
      <vt:lpstr>4. Introduce Authentication Flow</vt:lpstr>
      <vt:lpstr>4. Introduce Authentication Flow – Create Account</vt:lpstr>
      <vt:lpstr>4. Introduce Authentication Flow – Create Account</vt:lpstr>
      <vt:lpstr>4. Introduce Authentication Flow – Create Account</vt:lpstr>
      <vt:lpstr>4. Introduce Authentication Flow – Sign In a User</vt:lpstr>
      <vt:lpstr>4. Introduce Authentication Flow – Sign In a User</vt:lpstr>
      <vt:lpstr>PowerPoint Presentation</vt:lpstr>
      <vt:lpstr>PowerPoint Presentation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Application Development</dc:title>
  <dc:creator>David Drohan</dc:creator>
  <cp:lastModifiedBy>David Drohan</cp:lastModifiedBy>
  <cp:revision>39</cp:revision>
  <dcterms:created xsi:type="dcterms:W3CDTF">2019-01-29T16:40:14Z</dcterms:created>
  <dcterms:modified xsi:type="dcterms:W3CDTF">2019-11-01T16:16:34Z</dcterms:modified>
</cp:coreProperties>
</file>